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849" r:id="rId6"/>
    <p:sldId id="3864" r:id="rId7"/>
    <p:sldId id="3862" r:id="rId8"/>
    <p:sldId id="3865" r:id="rId9"/>
    <p:sldId id="3850" r:id="rId10"/>
    <p:sldId id="3851" r:id="rId11"/>
    <p:sldId id="3852" r:id="rId12"/>
    <p:sldId id="3853" r:id="rId13"/>
    <p:sldId id="3854" r:id="rId14"/>
    <p:sldId id="3855" r:id="rId15"/>
    <p:sldId id="3856" r:id="rId16"/>
    <p:sldId id="3857" r:id="rId17"/>
    <p:sldId id="3858" r:id="rId18"/>
    <p:sldId id="3859" r:id="rId19"/>
    <p:sldId id="3860" r:id="rId20"/>
    <p:sldId id="3861" r:id="rId21"/>
    <p:sldId id="3863" r:id="rId22"/>
    <p:sldId id="3866" r:id="rId23"/>
    <p:sldId id="38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sz="180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356" y="2949739"/>
            <a:ext cx="7070410" cy="2396686"/>
          </a:xfrm>
          <a:noFill/>
        </p:spPr>
        <p:txBody>
          <a:bodyPr anchor="b">
            <a:noAutofit/>
          </a:bodyPr>
          <a:lstStyle/>
          <a:p>
            <a:r>
              <a:rPr lang="en-US" sz="5000" b="1"/>
              <a:t>Online Food Ordering System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FB103-0957-AAA0-BEB2-6B086C30E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1" y="1607845"/>
            <a:ext cx="8805817" cy="3915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6EE0C-4B16-D1E2-705B-1155904F47F7}"/>
              </a:ext>
            </a:extLst>
          </p:cNvPr>
          <p:cNvSpPr txBox="1"/>
          <p:nvPr/>
        </p:nvSpPr>
        <p:spPr>
          <a:xfrm>
            <a:off x="129430" y="525228"/>
            <a:ext cx="91095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Restaurant Login Page: </a:t>
            </a:r>
            <a:r>
              <a:rPr lang="en-US" sz="2000">
                <a:ea typeface="+mn-lt"/>
                <a:cs typeface="+mn-lt"/>
              </a:rPr>
              <a:t>The Restaurant Login page allows restaurant owners to securely access their accounts and manage their services.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D14FAF-2C80-F4C4-9740-1A6C71EB3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99" y="3429727"/>
            <a:ext cx="6612744" cy="3312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ECF42-047D-9D05-B8C9-7EA9CC6BC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" y="259080"/>
            <a:ext cx="7127052" cy="3529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9A3A5-2339-D118-17F2-12F47E5DFBD5}"/>
              </a:ext>
            </a:extLst>
          </p:cNvPr>
          <p:cNvSpPr txBox="1"/>
          <p:nvPr/>
        </p:nvSpPr>
        <p:spPr>
          <a:xfrm>
            <a:off x="7363791" y="1048247"/>
            <a:ext cx="459541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Restaurant Registration 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Restaurant Registration page enables restaurants to create an account by providing their details and business information.</a:t>
            </a:r>
            <a:endParaRPr lang="en-US" sz="200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418F8A21-2D38-8F33-EA13-5B3C5A9B67BC}"/>
              </a:ext>
            </a:extLst>
          </p:cNvPr>
          <p:cNvSpPr/>
          <p:nvPr/>
        </p:nvSpPr>
        <p:spPr>
          <a:xfrm rot="5400000">
            <a:off x="4151535" y="4261607"/>
            <a:ext cx="1407724" cy="703862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2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06245-F009-4252-0991-2EAC6BAF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496751"/>
            <a:ext cx="6505229" cy="2940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C4F15-036C-A5D2-5CAE-6C7C43BAA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7" y="3431378"/>
            <a:ext cx="7193643" cy="3229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CC2A5-139E-2EA3-CC21-7FBE816A63D7}"/>
              </a:ext>
            </a:extLst>
          </p:cNvPr>
          <p:cNvSpPr txBox="1"/>
          <p:nvPr/>
        </p:nvSpPr>
        <p:spPr>
          <a:xfrm>
            <a:off x="196132" y="1155148"/>
            <a:ext cx="50698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Restaurant Homepage: </a:t>
            </a:r>
            <a:r>
              <a:rPr lang="en-US" sz="2000">
                <a:ea typeface="+mn-lt"/>
                <a:cs typeface="+mn-lt"/>
              </a:rPr>
              <a:t>The Restaurant Homepage allows restaurant owners to manage menus, view orders, and update their profile.</a:t>
            </a:r>
            <a:endParaRPr lang="en-US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51DDFEC4-CC89-3FC5-1A27-53ACF4CC51B4}"/>
              </a:ext>
            </a:extLst>
          </p:cNvPr>
          <p:cNvSpPr/>
          <p:nvPr/>
        </p:nvSpPr>
        <p:spPr>
          <a:xfrm rot="10800000">
            <a:off x="7658652" y="3548267"/>
            <a:ext cx="685800" cy="815008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ABF75-0C22-249F-3AEE-29499CB96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1711689"/>
            <a:ext cx="9194800" cy="39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54EB0-0585-F283-2464-BC001393E55A}"/>
              </a:ext>
            </a:extLst>
          </p:cNvPr>
          <p:cNvSpPr txBox="1"/>
          <p:nvPr/>
        </p:nvSpPr>
        <p:spPr>
          <a:xfrm>
            <a:off x="193040" y="487680"/>
            <a:ext cx="96824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Delivery Login 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Delivery Login page allows delivery personnel to securely log in to access and manage their delivery tasks.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964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747E6-CAE9-7A67-81C5-D3FA43423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" y="217351"/>
            <a:ext cx="7042828" cy="3208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26C98-F68E-F3C7-9FD0-8CD830942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14" y="3426555"/>
            <a:ext cx="7049226" cy="3207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D5043-F414-14B5-0E91-282D2839E174}"/>
              </a:ext>
            </a:extLst>
          </p:cNvPr>
          <p:cNvSpPr txBox="1"/>
          <p:nvPr/>
        </p:nvSpPr>
        <p:spPr>
          <a:xfrm>
            <a:off x="7437120" y="1013791"/>
            <a:ext cx="44094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Delivery Registration 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Delivery Registration page enables delivery personnel to create an account by providing their personal and contact details.</a:t>
            </a:r>
            <a:endParaRPr lang="en-US" sz="200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4D15380F-9EE7-8DF6-7EE4-9D1A9FA292EF}"/>
              </a:ext>
            </a:extLst>
          </p:cNvPr>
          <p:cNvSpPr/>
          <p:nvPr/>
        </p:nvSpPr>
        <p:spPr>
          <a:xfrm rot="5400000">
            <a:off x="3875448" y="3875086"/>
            <a:ext cx="1407724" cy="703862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16BDE-DAD3-1DDB-DF4C-84D78DFE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528870"/>
            <a:ext cx="10861040" cy="4892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F8B1C1-55A7-043E-BBD3-A3EE6177EEFD}"/>
              </a:ext>
            </a:extLst>
          </p:cNvPr>
          <p:cNvSpPr txBox="1"/>
          <p:nvPr/>
        </p:nvSpPr>
        <p:spPr>
          <a:xfrm>
            <a:off x="304800" y="528320"/>
            <a:ext cx="93776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Delivery Homepage: </a:t>
            </a:r>
            <a:r>
              <a:rPr lang="en-US" sz="2000">
                <a:ea typeface="+mn-lt"/>
                <a:cs typeface="+mn-lt"/>
              </a:rPr>
              <a:t>The Delivery Homepage allows delivery personnel to view assigned orders, track deliveries, and update delivery statuses.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196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F4E23A-63B1-2E3F-0747-7D0E8781A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1716253"/>
            <a:ext cx="9458960" cy="4238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86863-2F12-4706-1752-33F232265FB2}"/>
              </a:ext>
            </a:extLst>
          </p:cNvPr>
          <p:cNvSpPr txBox="1"/>
          <p:nvPr/>
        </p:nvSpPr>
        <p:spPr>
          <a:xfrm>
            <a:off x="337489" y="686463"/>
            <a:ext cx="93370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Feedback Form 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Feedback Form page allows customers to provide reviews and ratings for their experience with the service or food.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425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36010-3A92-A6AE-6995-95975E2A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3" y="2923797"/>
            <a:ext cx="5577840" cy="3056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1B108-BE7F-2BB2-89E0-C8F79CBC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426324"/>
            <a:ext cx="5313680" cy="291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CCD18-F322-FCE9-4B00-05FF172A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410" y="3583319"/>
            <a:ext cx="5313680" cy="2772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10F93-3554-EC2F-76B9-5F6161576FC8}"/>
              </a:ext>
            </a:extLst>
          </p:cNvPr>
          <p:cNvSpPr txBox="1"/>
          <p:nvPr/>
        </p:nvSpPr>
        <p:spPr>
          <a:xfrm>
            <a:off x="518160" y="589280"/>
            <a:ext cx="55270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,Sans-Serif"/>
              <a:buChar char="Ø"/>
            </a:pPr>
            <a:r>
              <a:rPr lang="en-US" sz="2000" b="1">
                <a:cs typeface="Arial"/>
              </a:rPr>
              <a:t>F</a:t>
            </a:r>
            <a:r>
              <a:rPr lang="en-US" sz="2000" b="1">
                <a:ea typeface="+mn-lt"/>
                <a:cs typeface="+mn-lt"/>
              </a:rPr>
              <a:t>orm Validation:</a:t>
            </a:r>
            <a:r>
              <a:rPr lang="en-US" sz="2000">
                <a:ea typeface="+mn-lt"/>
                <a:cs typeface="+mn-lt"/>
              </a:rPr>
              <a:t> This page ensures all user inputs comply with the required criteria, providing real-time feedback for errors or missing fields in all the modules. It enhances data accuracy, improves user experience, and strengthens application security.</a:t>
            </a: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8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0E13A1-9DCB-C1E5-E8C9-FB57C78E1806}"/>
              </a:ext>
            </a:extLst>
          </p:cNvPr>
          <p:cNvSpPr txBox="1"/>
          <p:nvPr/>
        </p:nvSpPr>
        <p:spPr>
          <a:xfrm>
            <a:off x="226142" y="422391"/>
            <a:ext cx="104320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/>
              <a:t>Power BI Report : </a:t>
            </a:r>
            <a:r>
              <a:rPr lang="en-US" sz="2000"/>
              <a:t>Report provides highly connected dynamic view of business actions of the application starting from basis measure to highly insightful statics. 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28327-0E60-6112-3040-79D1D7B62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1246206"/>
            <a:ext cx="5368414" cy="3044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9FBA4-FDE3-3E72-B94B-2800DE28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04" y="3215149"/>
            <a:ext cx="5911597" cy="33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9457-1B54-0392-C904-D8315EFC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>
                <a:ea typeface="+mj-lt"/>
                <a:cs typeface="+mj-lt"/>
              </a:rPr>
              <a:t>Conclusion</a:t>
            </a:r>
            <a:endParaRPr lang="en-US" sz="5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88D-7B80-0EC7-5776-F5A60206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988" y="1469342"/>
            <a:ext cx="6750971" cy="576822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frontend ensures an intuitive &amp; seamless user experience by connecting users to backend operations efficiently.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Features like secure login, dynamic interfaces &amp; personalized dashboards enhance usability.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Provides a modern, responsive &amp; visually appealing design for customers, restaurants &amp; delivery personnel.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Highlights the team’s efforts in creating a scalable and user-friendly platform for online food ordering.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Sets the foundation for future improvements, such as interactive features &amp; enhanced performance optimization.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sz="5000" b="1"/>
              <a:t>Frontend </a:t>
            </a:r>
            <a:br>
              <a:rPr lang="en-US" sz="5000" b="1"/>
            </a:br>
            <a:r>
              <a:rPr lang="en-US" sz="5000" b="1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sz="3000" b="1"/>
              <a:t>Rohith Saravanan</a:t>
            </a:r>
          </a:p>
          <a:p>
            <a:r>
              <a:rPr lang="en-US" sz="3000" b="1"/>
              <a:t>Tatipamula Ramya </a:t>
            </a:r>
          </a:p>
          <a:p>
            <a:r>
              <a:rPr lang="en-US" sz="3000" b="1"/>
              <a:t>Mahesh Basa</a:t>
            </a:r>
          </a:p>
          <a:p>
            <a:r>
              <a:rPr lang="en-US" sz="3000" b="1"/>
              <a:t>Durga Maddimsetti</a:t>
            </a:r>
          </a:p>
          <a:p>
            <a:r>
              <a:rPr lang="en-US" sz="3000" b="1"/>
              <a:t>Dalavai Hruday</a:t>
            </a:r>
          </a:p>
          <a:p>
            <a:r>
              <a:rPr lang="en-US" sz="3000" b="1"/>
              <a:t>Pritam M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619835" cy="5328996"/>
          </a:xfrm>
          <a:noFill/>
        </p:spPr>
        <p:txBody>
          <a:bodyPr/>
          <a:lstStyle/>
          <a:p>
            <a:r>
              <a:rPr lang="en-US" sz="5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AFEC-E800-137E-EFB4-BEAC2AEB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>
                <a:ea typeface="+mj-lt"/>
                <a:cs typeface="+mj-lt"/>
              </a:rPr>
              <a:t>Introduction</a:t>
            </a:r>
            <a:endParaRPr lang="en-US" sz="5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160B-D9C1-C727-2855-0A8FD10C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633" y="551850"/>
            <a:ext cx="7279291" cy="5768220"/>
          </a:xfrm>
        </p:spPr>
        <p:txBody>
          <a:bodyPr>
            <a:normAutofit/>
          </a:bodyPr>
          <a:lstStyle/>
          <a:p>
            <a:r>
              <a:rPr lang="en-US" sz="2500">
                <a:ea typeface="+mn-lt"/>
                <a:cs typeface="+mn-lt"/>
              </a:rPr>
              <a:t>Our Online Food Ordering System is a comprehensive platform designed to streamline the food ordering process for customers, restaurants, and delivery personnel. </a:t>
            </a:r>
            <a:endParaRPr lang="en-US" sz="2500"/>
          </a:p>
          <a:p>
            <a:r>
              <a:rPr lang="en-US" sz="2500">
                <a:ea typeface="+mn-lt"/>
                <a:cs typeface="+mn-lt"/>
              </a:rPr>
              <a:t>The frontend plays a critical role in delivering a seamless and intuitive user experience, 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500">
                <a:ea typeface="+mn-lt"/>
                <a:cs typeface="+mn-lt"/>
              </a:rPr>
              <a:t>Ensuring that customers can browse menus, place orders, and track deliveries effortlessly.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500">
                <a:ea typeface="+mn-lt"/>
                <a:cs typeface="+mn-lt"/>
              </a:rPr>
              <a:t>Restaurants can efficiently manage their menus, process orders, and monitor customer feedback.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500">
                <a:ea typeface="+mn-lt"/>
                <a:cs typeface="+mn-lt"/>
              </a:rPr>
              <a:t>Delivery personnel can track assigned orders and update statuses on the go.</a:t>
            </a:r>
            <a:endParaRPr lang="en-US" sz="2500"/>
          </a:p>
          <a:p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94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292A-441D-D1F4-4BA3-B569F4EA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>
                <a:ea typeface="+mj-lt"/>
                <a:cs typeface="+mj-lt"/>
              </a:rPr>
              <a:t>Overview of the Work </a:t>
            </a:r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2ECD-9EC1-225A-02FD-89CB49CD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988" y="554942"/>
            <a:ext cx="5552091" cy="5768220"/>
          </a:xfrm>
        </p:spPr>
        <p:txBody>
          <a:bodyPr>
            <a:normAutofit/>
          </a:bodyPr>
          <a:lstStyle/>
          <a:p>
            <a:r>
              <a:rPr lang="en-US" sz="2500">
                <a:ea typeface="+mn-lt"/>
                <a:cs typeface="+mn-lt"/>
              </a:rPr>
              <a:t>The </a:t>
            </a:r>
            <a:r>
              <a:rPr lang="en-US" sz="2500" b="1">
                <a:ea typeface="+mn-lt"/>
                <a:cs typeface="+mn-lt"/>
              </a:rPr>
              <a:t>Online Food Ordering System</a:t>
            </a:r>
            <a:r>
              <a:rPr lang="en-US" sz="2500">
                <a:ea typeface="+mn-lt"/>
                <a:cs typeface="+mn-lt"/>
              </a:rPr>
              <a:t> frontend ensures a user-friendly interface for customers, restaurants, and delivery personnel, featuring tailored login, registration, and homepage functionalities. It includes a form validation page for data accuracy, customer order tracking, menu management, delivery updates, and a feedback system for a seamless experience.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105648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365C-4A9D-1E49-1FE5-58C916C1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>
                <a:ea typeface="+mj-lt"/>
                <a:cs typeface="+mj-lt"/>
              </a:rPr>
              <a:t>Key Features</a:t>
            </a:r>
            <a:endParaRPr lang="en-US" sz="5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2FA0-BA28-B6C4-6572-E20CA00EC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388" y="890222"/>
            <a:ext cx="6710331" cy="57682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500"/>
              <a:t>Customer Login &amp; Forgot Password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Customer Registration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Customer Homepage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Restaurant Login &amp; Registration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Restaurant Homepage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Delivery Login &amp; Registration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Delivery Homepage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Feedback Form</a:t>
            </a:r>
          </a:p>
          <a:p>
            <a:pPr marL="342900" indent="-342900">
              <a:buFont typeface="Wingdings"/>
              <a:buChar char="Ø"/>
            </a:pPr>
            <a:r>
              <a:rPr lang="en-US" sz="2500"/>
              <a:t>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315191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356DD-6A34-2958-5B10-CFF1137E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7" y="1585918"/>
            <a:ext cx="5755744" cy="284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798C8-CD7C-47FE-74B7-3EB873172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19" y="3748599"/>
            <a:ext cx="6162144" cy="2854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53C54-B2A7-704C-024E-3297CD61AD5C}"/>
              </a:ext>
            </a:extLst>
          </p:cNvPr>
          <p:cNvSpPr txBox="1"/>
          <p:nvPr/>
        </p:nvSpPr>
        <p:spPr>
          <a:xfrm>
            <a:off x="112202" y="537597"/>
            <a:ext cx="10296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/>
              <a:t>Homepage: </a:t>
            </a:r>
            <a:r>
              <a:rPr lang="en-US" sz="2000">
                <a:ea typeface="+mn-lt"/>
                <a:cs typeface="+mn-lt"/>
              </a:rPr>
              <a:t>The homepage serves as the landing page and navigate to other sections of the application.</a:t>
            </a:r>
            <a:endParaRPr lang="en-US" sz="2000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39873D36-DF68-D77C-BB75-801EED35E20E}"/>
              </a:ext>
            </a:extLst>
          </p:cNvPr>
          <p:cNvSpPr/>
          <p:nvPr/>
        </p:nvSpPr>
        <p:spPr>
          <a:xfrm rot="5400000">
            <a:off x="6127642" y="2754803"/>
            <a:ext cx="717663" cy="99368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8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175EB-8822-469D-D14B-C0E042578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3418840"/>
            <a:ext cx="5501926" cy="2952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649C6-AC75-61A1-7010-E507F806D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6" y="1711740"/>
            <a:ext cx="6101366" cy="2804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5E5C7-0B00-6CC3-B1FB-ABCA74A7637B}"/>
              </a:ext>
            </a:extLst>
          </p:cNvPr>
          <p:cNvSpPr txBox="1"/>
          <p:nvPr/>
        </p:nvSpPr>
        <p:spPr>
          <a:xfrm>
            <a:off x="181997" y="497840"/>
            <a:ext cx="101895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/>
              <a:t>Customer Login &amp; Forgot Password 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Customer Login page allows users to securely log in to their accounts, while the Forgot Password page enables users to reset their password.</a:t>
            </a:r>
            <a:endParaRPr lang="en-US" sz="200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307DF62A-B25C-96CF-9A84-5768E7C2CF55}"/>
              </a:ext>
            </a:extLst>
          </p:cNvPr>
          <p:cNvSpPr/>
          <p:nvPr/>
        </p:nvSpPr>
        <p:spPr>
          <a:xfrm rot="5400000">
            <a:off x="5222752" y="4968390"/>
            <a:ext cx="1407724" cy="703862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47B2B-1283-27D1-9408-A9E3BDEA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6" y="142240"/>
            <a:ext cx="6059727" cy="328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F541E-904D-036D-C112-74E0C9C7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6" y="3238863"/>
            <a:ext cx="6044364" cy="321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6EF69-F6A7-49FF-03F0-092F13363EE6}"/>
              </a:ext>
            </a:extLst>
          </p:cNvPr>
          <p:cNvSpPr txBox="1"/>
          <p:nvPr/>
        </p:nvSpPr>
        <p:spPr>
          <a:xfrm>
            <a:off x="6465294" y="1166191"/>
            <a:ext cx="490860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Customer registration Page: </a:t>
            </a:r>
            <a:r>
              <a:rPr lang="en-US" sz="2000">
                <a:ea typeface="+mn-lt"/>
                <a:cs typeface="+mn-lt"/>
              </a:rPr>
              <a:t>The Customer Registration page allows new users to create an account by providing their details and setting up login credentials.</a:t>
            </a:r>
            <a:endParaRPr lang="en-US" sz="200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D27D7A-80FC-D1A7-B2F9-F21ADD05BFE9}"/>
              </a:ext>
            </a:extLst>
          </p:cNvPr>
          <p:cNvSpPr/>
          <p:nvPr/>
        </p:nvSpPr>
        <p:spPr>
          <a:xfrm rot="5400000">
            <a:off x="4449709" y="3930303"/>
            <a:ext cx="1407724" cy="703862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5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A16B0-09CF-64E1-2511-E44EE005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2413"/>
            <a:ext cx="5602514" cy="2979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29BB0-15CC-768E-6AC9-9104C12A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48" y="223977"/>
            <a:ext cx="5552612" cy="298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50C1F-DA31-0B20-85CD-977AE7C3F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43" y="3430814"/>
            <a:ext cx="5562099" cy="3191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DB669-5869-04FF-1FAC-E9B6FD17EB30}"/>
              </a:ext>
            </a:extLst>
          </p:cNvPr>
          <p:cNvSpPr txBox="1"/>
          <p:nvPr/>
        </p:nvSpPr>
        <p:spPr>
          <a:xfrm>
            <a:off x="886570" y="4580393"/>
            <a:ext cx="517276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/>
              <a:t>Customer Homepage: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The Customer Homepage displays personalized options like browsing menus, viewing orders, placing orders and even tracking their delivery.</a:t>
            </a:r>
            <a:endParaRPr lang="en-US" sz="20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EE1603-1142-4430-569D-7A599C4FF949}"/>
              </a:ext>
            </a:extLst>
          </p:cNvPr>
          <p:cNvSpPr/>
          <p:nvPr/>
        </p:nvSpPr>
        <p:spPr>
          <a:xfrm>
            <a:off x="5359399" y="2362200"/>
            <a:ext cx="965200" cy="1904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E19449B-E3F9-E2DA-9DDB-5E9247DBDD69}"/>
              </a:ext>
            </a:extLst>
          </p:cNvPr>
          <p:cNvSpPr/>
          <p:nvPr/>
        </p:nvSpPr>
        <p:spPr>
          <a:xfrm>
            <a:off x="10312399" y="3086099"/>
            <a:ext cx="190499" cy="9143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77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Custom</vt:lpstr>
      <vt:lpstr>Online Food Ordering System</vt:lpstr>
      <vt:lpstr>Frontend  Team</vt:lpstr>
      <vt:lpstr>Introduction</vt:lpstr>
      <vt:lpstr>Overview of the Work </vt:lpstr>
      <vt:lpstr>Key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</dc:title>
  <dc:creator>Pritam Mohan</dc:creator>
  <cp:lastModifiedBy>Pritam Mohan</cp:lastModifiedBy>
  <cp:revision>1</cp:revision>
  <dcterms:created xsi:type="dcterms:W3CDTF">2025-01-03T10:51:45Z</dcterms:created>
  <dcterms:modified xsi:type="dcterms:W3CDTF">2025-01-04T17:23:47Z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